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7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9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346F-1ADD-A96A-05E8-6DCFC88FB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5DA15-A8F6-AE09-4DD8-6DD218CFC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37CEE-43F0-4B45-AE81-E91A1595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500AF-4B35-AF1F-06FA-02B3171B9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8D6B5-DD60-1151-97D3-7F8491F8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95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FA6D-F927-6A32-02F1-617C9449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24332-77A4-1F5A-BEA3-94EC66A3F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81604-A568-AC6F-153E-EA625F8A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1E6E1-AA36-A6DE-D69D-B967D6D55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BD12-5988-471E-996D-70AAF731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75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45FE1-25BE-CAB2-FC08-422B5A506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0456A-587E-49E2-5773-2A0EA77B5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26483-2A13-25D0-5212-2A55F1D6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13BD9-AC3F-47F5-503A-8BD6CCE9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35700-2819-239C-DAC9-9966EE0F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90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E6D2-5709-341C-69F4-39799CEC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4239-62AA-362C-9F99-5EE6955F5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41E13-AD2C-1902-D4D7-CE44903A5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78D0F-10E9-8796-8EE1-D944B0D7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A61B7-1511-54AB-6E28-EA71A3C4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09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FF84-7DBA-5364-0643-C1D76031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C40F8-55B0-8DCC-C23B-10638E48A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C521-F14E-5F40-A6EA-B4D7E526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8A6B-7A1E-86B6-1861-EC4A9E28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32801-FA04-FB2D-BAFB-3F5F37C0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97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7317-3417-2211-4108-7FF02672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D74C6-EF09-A6A9-BB65-D189C0ABB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02970-2BF5-7634-F21E-95AE52701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2D471-CBCD-D2B5-2D11-438A69B77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F0A0F-89C1-BE86-F5AF-56AE6C58A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838FD-BD7B-EA8A-FB45-9C199F73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6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B045-2DD6-11F1-A046-895A39D5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C36BC-5F38-915E-05C7-ACF8746C0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95577-E22C-1710-EF59-F81798B68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D1597-5F1D-C2C9-BCB9-D6C6DC6FD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A9C78-DEE2-CE03-7513-83A574004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4AF810-04E9-5D68-FED5-ACB1AF02E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26E43-B1C0-4EBB-40B6-B8485A66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78B37-E141-A0AD-1604-DF07CF6E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14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F02F-ADF7-9BCE-A0AE-5C034AA9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E9763-AF64-1CFC-1C94-5CF30F9C7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0BADE-A5E3-DA72-1BC0-9049F07A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05E19-1C1C-E797-D81A-0C20805C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37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3778FA-210C-1EF9-6694-91EC1E6B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DE1AC-83B2-64AF-C4F6-2237FF48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656EC-5278-43AB-30FE-8EA04E74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87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5B18-E944-1327-5ABC-88FE8DF6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D369A-2895-6498-E8AA-B3E03F4E9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D8C8F-A8A0-C73C-233C-34578C5FE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7E6C3-A5B3-E961-6714-77E16F79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96F6A-34A1-2FDD-DED0-90E1FF7B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60D98-5188-7065-0011-69F184EA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90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AF01-A2ED-16BD-5803-9F7978F22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3EF1A2-AD52-A532-B52F-3FED55001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5F34C-DD27-58D2-9BD5-DE389F02F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FBAF7-F664-544B-2211-43DA9E62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524C1-A349-3DC9-2A19-C084655D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C6BDA-FDF2-92AB-7AAC-5E59E14F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21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48D1E-320B-818C-B4DA-E69FF0CD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5BEAD-84A6-3B9C-636D-048560773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34985-2FEC-5AA8-0980-14F3AF168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2DA29A-8E14-440B-9AE3-F610104A3CE2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ACBB8-5A28-5CD3-25A6-F1731084B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4C594-6799-BA59-A21C-213594AAC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65823F-196B-4154-BA02-2B6FAD298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40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17D3-5010-4301-0A99-1689A3A5E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9133" y="4863333"/>
            <a:ext cx="7242928" cy="1757998"/>
          </a:xfrm>
        </p:spPr>
        <p:txBody>
          <a:bodyPr>
            <a:noAutofit/>
          </a:bodyPr>
          <a:lstStyle/>
          <a:p>
            <a:pPr algn="r"/>
            <a:r>
              <a:rPr lang="en-US" sz="4400" dirty="0">
                <a:solidFill>
                  <a:srgbClr val="FD6713"/>
                </a:solidFill>
                <a:latin typeface="Berlin Sans FB Demi" panose="020E0802020502020306" pitchFamily="34" charset="0"/>
              </a:rPr>
              <a:t>Ganga:</a:t>
            </a:r>
            <a:r>
              <a:rPr 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Berlin Sans FB Demi" panose="020E0802020502020306" pitchFamily="34" charset="0"/>
              </a:rPr>
              <a:t> </a:t>
            </a:r>
            <a:br>
              <a:rPr 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Berlin Sans FB Demi" panose="020E0802020502020306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Berlin Sans FB Demi" panose="020E0802020502020306" pitchFamily="34" charset="0"/>
              </a:rPr>
              <a:t>A Story </a:t>
            </a:r>
            <a:r>
              <a:rPr lang="en-US" sz="4400" dirty="0">
                <a:solidFill>
                  <a:srgbClr val="0070C0"/>
                </a:solidFill>
                <a:latin typeface="Berlin Sans FB Demi" panose="020E0802020502020306" pitchFamily="34" charset="0"/>
              </a:rPr>
              <a:t>from</a:t>
            </a:r>
            <a:r>
              <a:rPr lang="en-US" sz="4400" dirty="0">
                <a:solidFill>
                  <a:schemeClr val="bg1"/>
                </a:solidFill>
                <a:latin typeface="Berlin Sans FB Demi" panose="020E0802020502020306" pitchFamily="34" charset="0"/>
              </a:rPr>
              <a:t> Contamination </a:t>
            </a:r>
            <a: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to Rejuvenation</a:t>
            </a:r>
            <a:endParaRPr lang="en-IN" sz="4400" dirty="0">
              <a:solidFill>
                <a:schemeClr val="accent3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FB6682-2A1C-7CBE-74E5-A1281D1B1E59}"/>
              </a:ext>
            </a:extLst>
          </p:cNvPr>
          <p:cNvGrpSpPr/>
          <p:nvPr/>
        </p:nvGrpSpPr>
        <p:grpSpPr>
          <a:xfrm>
            <a:off x="4107516" y="83127"/>
            <a:ext cx="7908993" cy="634518"/>
            <a:chOff x="1867305" y="-10766"/>
            <a:chExt cx="7908993" cy="634518"/>
          </a:xfrm>
        </p:grpSpPr>
        <p:pic>
          <p:nvPicPr>
            <p:cNvPr id="7" name="Picture 6" descr="A blue text with a black background&#10;&#10;AI-generated content may be incorrect.">
              <a:extLst>
                <a:ext uri="{FF2B5EF4-FFF2-40B4-BE49-F238E27FC236}">
                  <a16:creationId xmlns:a16="http://schemas.microsoft.com/office/drawing/2014/main" id="{D4F160ED-8583-2981-FB72-C0A14ABC1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305" y="0"/>
              <a:ext cx="827257" cy="567799"/>
            </a:xfrm>
            <a:prstGeom prst="rect">
              <a:avLst/>
            </a:prstGeom>
          </p:spPr>
        </p:pic>
        <p:pic>
          <p:nvPicPr>
            <p:cNvPr id="9" name="Picture 8" descr="A black background with red text&#10;&#10;AI-generated content may be incorrect.">
              <a:extLst>
                <a:ext uri="{FF2B5EF4-FFF2-40B4-BE49-F238E27FC236}">
                  <a16:creationId xmlns:a16="http://schemas.microsoft.com/office/drawing/2014/main" id="{3D2FFFC5-C048-64D6-6732-12D91E195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939" y="81469"/>
              <a:ext cx="1749083" cy="437690"/>
            </a:xfrm>
            <a:prstGeom prst="rect">
              <a:avLst/>
            </a:prstGeom>
          </p:spPr>
        </p:pic>
        <p:pic>
          <p:nvPicPr>
            <p:cNvPr id="11" name="Picture 10" descr="A purple letter on a black background&#10;&#10;AI-generated content may be incorrect.">
              <a:extLst>
                <a:ext uri="{FF2B5EF4-FFF2-40B4-BE49-F238E27FC236}">
                  <a16:creationId xmlns:a16="http://schemas.microsoft.com/office/drawing/2014/main" id="{3B516AC4-8234-8B84-1FCD-6251137BD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631" y="-9147"/>
              <a:ext cx="2297349" cy="561827"/>
            </a:xfrm>
            <a:prstGeom prst="rect">
              <a:avLst/>
            </a:prstGeom>
          </p:spPr>
        </p:pic>
        <p:pic>
          <p:nvPicPr>
            <p:cNvPr id="13" name="Picture 12" descr="A purple and white logo">
              <a:extLst>
                <a:ext uri="{FF2B5EF4-FFF2-40B4-BE49-F238E27FC236}">
                  <a16:creationId xmlns:a16="http://schemas.microsoft.com/office/drawing/2014/main" id="{F6AB2CE2-BE42-CEE9-BF5E-18023F8E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993" y="-10766"/>
              <a:ext cx="549218" cy="557887"/>
            </a:xfrm>
            <a:prstGeom prst="rect">
              <a:avLst/>
            </a:prstGeom>
          </p:spPr>
        </p:pic>
        <p:pic>
          <p:nvPicPr>
            <p:cNvPr id="15" name="Picture 14" descr="A logo for a company&#10;&#10;AI-generated content may be incorrect.">
              <a:extLst>
                <a:ext uri="{FF2B5EF4-FFF2-40B4-BE49-F238E27FC236}">
                  <a16:creationId xmlns:a16="http://schemas.microsoft.com/office/drawing/2014/main" id="{2B05832B-6486-20AE-A1E7-C467D3DD3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66" y="-10766"/>
              <a:ext cx="1331932" cy="634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98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DDE44D-6A8E-C2F5-DCED-E3B0249FA887}"/>
              </a:ext>
            </a:extLst>
          </p:cNvPr>
          <p:cNvSpPr txBox="1">
            <a:spLocks/>
          </p:cNvSpPr>
          <p:nvPr/>
        </p:nvSpPr>
        <p:spPr>
          <a:xfrm>
            <a:off x="261862" y="1398174"/>
            <a:ext cx="5124450" cy="43664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51ECC-C3C4-F7CE-F4D2-7B5F000B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96747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Ganga River System: Largest River System in India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E9CFA-7D3C-0D03-E814-851493381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62" y="1245774"/>
            <a:ext cx="5124450" cy="4366451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Origin: </a:t>
            </a:r>
            <a:r>
              <a:rPr lang="en-IN" dirty="0"/>
              <a:t>Gangotri Glacier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Length: 2,525 km  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Catchment Area: 8.61 lakh sq. km (</a:t>
            </a:r>
            <a:r>
              <a:rPr lang="en-US" dirty="0"/>
              <a:t>26% of the country's land mass)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</a:t>
            </a:r>
            <a:r>
              <a:rPr lang="en-US" dirty="0"/>
              <a:t>World's most populated river basin (650 million people)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Basin covers 11 states.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1795B5-5F7E-9F29-F4F4-8766E8F2C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8000" y="896747"/>
            <a:ext cx="4064000" cy="20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7ABE8A-4E1F-538A-A3B1-694AAB75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3912" y="896747"/>
            <a:ext cx="2785065" cy="314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india with blue text&#10;&#10;AI-generated content may be incorrect.">
            <a:extLst>
              <a:ext uri="{FF2B5EF4-FFF2-40B4-BE49-F238E27FC236}">
                <a16:creationId xmlns:a16="http://schemas.microsoft.com/office/drawing/2014/main" id="{44D66A8C-B6F3-6BDC-6B02-512DBD341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977" y="2953082"/>
            <a:ext cx="3957123" cy="38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7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limg">
            <a:extLst>
              <a:ext uri="{FF2B5EF4-FFF2-40B4-BE49-F238E27FC236}">
                <a16:creationId xmlns:a16="http://schemas.microsoft.com/office/drawing/2014/main" id="{E896D91D-FA53-5A34-0FAE-7D85D9360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0"/>
            <a:ext cx="939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81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road">
            <a:extLst>
              <a:ext uri="{FF2B5EF4-FFF2-40B4-BE49-F238E27FC236}">
                <a16:creationId xmlns:a16="http://schemas.microsoft.com/office/drawing/2014/main" id="{32C44AE3-0F57-CDDF-0181-1005CE1D9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4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group of men standing on a bridge&#10;&#10;AI-generated content may be incorrect.">
            <a:extLst>
              <a:ext uri="{FF2B5EF4-FFF2-40B4-BE49-F238E27FC236}">
                <a16:creationId xmlns:a16="http://schemas.microsoft.com/office/drawing/2014/main" id="{B23D1993-D189-34F6-4460-6A99F4005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" r="-2" b="1233"/>
          <a:stretch>
            <a:fillRect/>
          </a:stretch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7" name="Picture 6" descr="A map of a river">
            <a:extLst>
              <a:ext uri="{FF2B5EF4-FFF2-40B4-BE49-F238E27FC236}">
                <a16:creationId xmlns:a16="http://schemas.microsoft.com/office/drawing/2014/main" id="{5D661455-3B75-D031-492F-5DD7C009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1" r="14276" b="5"/>
          <a:stretch>
            <a:fillRect/>
          </a:stretch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14" name="Picture 13" descr="A circular water treatment plant&#10;&#10;AI-generated content may be incorrect.">
            <a:extLst>
              <a:ext uri="{FF2B5EF4-FFF2-40B4-BE49-F238E27FC236}">
                <a16:creationId xmlns:a16="http://schemas.microsoft.com/office/drawing/2014/main" id="{9FEC0B80-1608-7277-418F-D0259B528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" r="15879" b="5"/>
          <a:stretch>
            <a:fillRect/>
          </a:stretch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5" name="Picture 4" descr="A map of a river with a river running through it&#10;&#10;AI-generated content may be incorrect.">
            <a:extLst>
              <a:ext uri="{FF2B5EF4-FFF2-40B4-BE49-F238E27FC236}">
                <a16:creationId xmlns:a16="http://schemas.microsoft.com/office/drawing/2014/main" id="{281533C4-E880-932B-D1C5-4D303B013F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459" r="2" b="2357"/>
          <a:stretch>
            <a:fillRect/>
          </a:stretch>
        </p:blipFill>
        <p:spPr>
          <a:xfrm>
            <a:off x="6195373" y="321733"/>
            <a:ext cx="5674892" cy="5979074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3B1EB88B-6531-F3B3-1EB0-4307868B3C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04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D8AA0-654B-AD66-1C8B-914C1DAE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96750" cy="911225"/>
          </a:xfrm>
        </p:spPr>
        <p:txBody>
          <a:bodyPr/>
          <a:lstStyle/>
          <a:p>
            <a:r>
              <a:rPr lang="en-US" dirty="0"/>
              <a:t>National Mission on Clean Ganga and SLCR</a:t>
            </a: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E19878-B05E-D818-B621-F06CDE878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4925"/>
            <a:ext cx="50768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2EDB22F-71BB-5BBE-06E3-786B4C97D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66800"/>
            <a:ext cx="5076825" cy="403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5DFE1C-78DE-129C-E0E6-9A0F8F7DBA10}"/>
              </a:ext>
            </a:extLst>
          </p:cNvPr>
          <p:cNvSpPr txBox="1"/>
          <p:nvPr/>
        </p:nvSpPr>
        <p:spPr>
          <a:xfrm>
            <a:off x="5076825" y="3687901"/>
            <a:ext cx="7115175" cy="3170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Pollution Abatement (</a:t>
            </a:r>
            <a:r>
              <a:rPr lang="en-US" b="1" i="0" u="sng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Nirmal Ganga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: Addressing and reducing the sources of pollution in the river.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Improving Ecology and Flow (</a:t>
            </a:r>
            <a:r>
              <a:rPr lang="en-US" b="1" i="0" u="sng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Aviral Ganga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: Enhancing the ecological health and continuous flow of the river.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Strengthening People-River Connect (</a:t>
            </a:r>
            <a:r>
              <a:rPr lang="en-US" b="1" i="0" u="sng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Jan Ganga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: Fostering a deeper connection between the people and the river through community engagement and awareness.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Facilitating Research and Policy (</a:t>
            </a:r>
            <a:r>
              <a:rPr lang="en-US" b="1" i="0" u="sng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Gyan Ganga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: Promoting diversified research, scientific mapping, studies, and evidence-based policy formulation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7" name="Picture 6" descr="A tablet and computer screens on a desk">
            <a:extLst>
              <a:ext uri="{FF2B5EF4-FFF2-40B4-BE49-F238E27FC236}">
                <a16:creationId xmlns:a16="http://schemas.microsoft.com/office/drawing/2014/main" id="{335DDA3C-168C-2BD8-651A-5113B6191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8"/>
          <a:stretch>
            <a:fillRect/>
          </a:stretch>
        </p:blipFill>
        <p:spPr>
          <a:xfrm>
            <a:off x="5161120" y="1251921"/>
            <a:ext cx="3593783" cy="1918178"/>
          </a:xfrm>
          <a:prstGeom prst="rect">
            <a:avLst/>
          </a:prstGeom>
        </p:spPr>
      </p:pic>
      <p:pic>
        <p:nvPicPr>
          <p:cNvPr id="9" name="Picture 8" descr="A collage of a computer screen&#10;&#10;AI-generated content may be incorrect.">
            <a:extLst>
              <a:ext uri="{FF2B5EF4-FFF2-40B4-BE49-F238E27FC236}">
                <a16:creationId xmlns:a16="http://schemas.microsoft.com/office/drawing/2014/main" id="{E77DB540-B8F1-4CB0-A350-9A1BB7345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199" y="1091722"/>
            <a:ext cx="3118815" cy="24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6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ster with a cartoon character&#10;&#10;AI-generated content may be incorrect.">
            <a:extLst>
              <a:ext uri="{FF2B5EF4-FFF2-40B4-BE49-F238E27FC236}">
                <a16:creationId xmlns:a16="http://schemas.microsoft.com/office/drawing/2014/main" id="{06EDD302-4D76-B007-BDA5-E0FBA1F16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6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828">
              <a:srgbClr val="D2C14B"/>
            </a:gs>
            <a:gs pos="0">
              <a:srgbClr val="FFC000"/>
            </a:gs>
            <a:gs pos="85000">
              <a:schemeClr val="accent1">
                <a:lumMod val="45000"/>
                <a:lumOff val="55000"/>
              </a:schemeClr>
            </a:gs>
            <a:gs pos="47000">
              <a:schemeClr val="accent1">
                <a:lumMod val="45000"/>
                <a:lumOff val="55000"/>
              </a:schemeClr>
            </a:gs>
            <a:gs pos="97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on a dock">
            <a:extLst>
              <a:ext uri="{FF2B5EF4-FFF2-40B4-BE49-F238E27FC236}">
                <a16:creationId xmlns:a16="http://schemas.microsoft.com/office/drawing/2014/main" id="{47205DF9-F4B4-BB58-951F-143D21592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"/>
          <a:stretch>
            <a:fillRect/>
          </a:stretch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2061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150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Berlin Sans FB Demi</vt:lpstr>
      <vt:lpstr>Helvetica Neue</vt:lpstr>
      <vt:lpstr>Times New Roman</vt:lpstr>
      <vt:lpstr>Wingdings</vt:lpstr>
      <vt:lpstr>Office Theme</vt:lpstr>
      <vt:lpstr>Ganga:  A Story from Contamination to Rejuvenation</vt:lpstr>
      <vt:lpstr>Ganga River System: Largest River System in India</vt:lpstr>
      <vt:lpstr>PowerPoint Presentation</vt:lpstr>
      <vt:lpstr>PowerPoint Presentation</vt:lpstr>
      <vt:lpstr>PowerPoint Presentation</vt:lpstr>
      <vt:lpstr>National Mission on Clean Ganga and SLCR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Dr. Akash Tiwari</dc:creator>
  <cp:lastModifiedBy>Dr. Akash Tiwari</cp:lastModifiedBy>
  <cp:revision>3</cp:revision>
  <dcterms:created xsi:type="dcterms:W3CDTF">2025-12-06T06:31:54Z</dcterms:created>
  <dcterms:modified xsi:type="dcterms:W3CDTF">2025-12-06T10:06:19Z</dcterms:modified>
</cp:coreProperties>
</file>